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Start up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ομάδα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29C1AF"/>
                </a:solidFill>
              </a:rPr>
              <a:t>Πώς να φτιάξετε την </a:t>
            </a:r>
            <a:r>
              <a:rPr lang="en-US" dirty="0" smtClean="0">
                <a:solidFill>
                  <a:srgbClr val="29C1AF"/>
                </a:solidFill>
              </a:rPr>
              <a:t>start up </a:t>
            </a:r>
            <a:r>
              <a:rPr lang="el-GR" dirty="0" smtClean="0">
                <a:solidFill>
                  <a:srgbClr val="29C1AF"/>
                </a:solidFill>
              </a:rPr>
              <a:t>ομάδα σας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el-GR" sz="2800" dirty="0"/>
              <a:t>Η αρχική φάση της ανάπτυξης της ιδέας συνήθως απαιτεί μόνο </a:t>
            </a:r>
            <a:r>
              <a:rPr lang="el-GR" sz="2800" dirty="0" smtClean="0"/>
              <a:t>επένδυση </a:t>
            </a:r>
            <a:r>
              <a:rPr lang="el-GR" sz="2800" dirty="0"/>
              <a:t>χρόνου, εμπειρίας και δεξιοτήτων των εμπλεκόμενων ατόμων</a:t>
            </a:r>
            <a:r>
              <a:rPr lang="en-GB" sz="2800" dirty="0" smtClean="0"/>
              <a:t>. </a:t>
            </a:r>
            <a:endParaRPr lang="en-GB" sz="2800" dirty="0" smtClean="0"/>
          </a:p>
          <a:p>
            <a:endParaRPr lang="el-GR" sz="3000" u="sng" dirty="0" smtClean="0"/>
          </a:p>
          <a:p>
            <a:r>
              <a:rPr lang="el-GR" sz="3000" u="sng" dirty="0"/>
              <a:t>Μετά από αυτή τη φάση και την ανάκαμψη της αγοράς είναι απαραίτητη η εξειδίκευση της ομάδας</a:t>
            </a:r>
            <a:r>
              <a:rPr lang="en-GB" sz="3000" u="sng" dirty="0" smtClean="0"/>
              <a:t>:</a:t>
            </a:r>
            <a:endParaRPr lang="en-GB" sz="3000" u="sng" dirty="0"/>
          </a:p>
          <a:p>
            <a:pPr lvl="1"/>
            <a:r>
              <a:rPr lang="sk-SK" sz="2600" dirty="0" smtClean="0"/>
              <a:t> </a:t>
            </a:r>
            <a:r>
              <a:rPr lang="el-GR" sz="2600" dirty="0"/>
              <a:t>Διευθύνων Σύμβουλος </a:t>
            </a:r>
            <a:endParaRPr lang="sk-SK" sz="2600" dirty="0"/>
          </a:p>
          <a:p>
            <a:pPr lvl="1"/>
            <a:r>
              <a:rPr lang="el-GR" sz="2600" dirty="0" smtClean="0"/>
              <a:t>Ε</a:t>
            </a:r>
            <a:r>
              <a:rPr lang="el-GR" sz="2600" dirty="0" smtClean="0"/>
              <a:t>πικεφαλής </a:t>
            </a:r>
            <a:r>
              <a:rPr lang="el-GR" sz="2600" dirty="0"/>
              <a:t>των οικονομικών υπηρεσιών</a:t>
            </a:r>
            <a:endParaRPr lang="sk-SK" sz="2600" dirty="0" smtClean="0"/>
          </a:p>
          <a:p>
            <a:pPr lvl="1"/>
            <a:r>
              <a:rPr lang="el-GR" sz="2600" dirty="0" smtClean="0"/>
              <a:t>Γενικός Διευθυντής</a:t>
            </a:r>
          </a:p>
          <a:p>
            <a:pPr lvl="1"/>
            <a:r>
              <a:rPr lang="el-GR" sz="2600" dirty="0"/>
              <a:t>Διευθυντής </a:t>
            </a:r>
            <a:r>
              <a:rPr lang="el-GR" sz="2600" dirty="0" smtClean="0"/>
              <a:t>πωλήσεων</a:t>
            </a:r>
          </a:p>
          <a:p>
            <a:pPr lvl="1"/>
            <a:r>
              <a:rPr lang="el-GR" sz="2600" dirty="0"/>
              <a:t>Διευθυντής μάρκετινγκ</a:t>
            </a:r>
            <a:endParaRPr lang="sk-SK" sz="2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3000" u="sng" dirty="0" smtClean="0"/>
              <a:t>Διευθύνων Σύμβουλος</a:t>
            </a:r>
            <a:endParaRPr lang="sk-SK" sz="3000" u="sng" dirty="0"/>
          </a:p>
          <a:p>
            <a:pPr lvl="1"/>
            <a:r>
              <a:rPr lang="el-GR" dirty="0"/>
              <a:t>είναι το ανώτατο στέλεχος μιας εταιρείας</a:t>
            </a:r>
          </a:p>
          <a:p>
            <a:pPr lvl="1"/>
            <a:r>
              <a:rPr lang="el-GR" dirty="0"/>
              <a:t>οι πρωταρχικές </a:t>
            </a:r>
            <a:r>
              <a:rPr lang="el-GR" dirty="0" smtClean="0"/>
              <a:t>του/της </a:t>
            </a:r>
            <a:r>
              <a:rPr lang="el-GR" dirty="0"/>
              <a:t>ευθύνες περιλαμβάνουν τη λήψη σημαντικών εταιρικών αποφάσεων, τη διαχείριση των συνολικών λειτουργιών και πόρων μιας </a:t>
            </a:r>
            <a:r>
              <a:rPr lang="el-GR" dirty="0" smtClean="0"/>
              <a:t>εταιρείας</a:t>
            </a:r>
          </a:p>
          <a:p>
            <a:pPr lvl="1"/>
            <a:r>
              <a:rPr lang="el-GR" dirty="0"/>
              <a:t>αυτός ή αυτή ενεργεί ως το κύριο σημείο επικοινωνίας μεταξύ του διοικητικού συμβουλίου και των </a:t>
            </a:r>
            <a:r>
              <a:rPr lang="el-GR" dirty="0" smtClean="0"/>
              <a:t>επιχειρήσεων</a:t>
            </a:r>
          </a:p>
          <a:p>
            <a:pPr lvl="1"/>
            <a:r>
              <a:rPr lang="el-GR" dirty="0"/>
              <a:t>συχνά έχει μια θέση στο διοικητικό συμβούλιο, σε ορισμένες περιπτώσεις, αυτός ή </a:t>
            </a:r>
            <a:r>
              <a:rPr lang="el-GR" dirty="0" smtClean="0"/>
              <a:t>αυτή είναι πρόεδρος</a:t>
            </a:r>
            <a:endParaRPr lang="en-GB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3000" u="sng" dirty="0" smtClean="0"/>
              <a:t>Επικεφαλής </a:t>
            </a:r>
            <a:r>
              <a:rPr lang="el-GR" sz="3000" u="sng" dirty="0"/>
              <a:t>των οικονομικών </a:t>
            </a:r>
            <a:r>
              <a:rPr lang="el-GR" sz="3000" u="sng" dirty="0" smtClean="0"/>
              <a:t>υπηρεσιών</a:t>
            </a:r>
            <a:endParaRPr lang="sk-SK" sz="3000" u="sng" dirty="0"/>
          </a:p>
          <a:p>
            <a:pPr lvl="1"/>
            <a:r>
              <a:rPr lang="el-GR" dirty="0"/>
              <a:t>είναι το ανώτερο στέλεχος </a:t>
            </a:r>
            <a:r>
              <a:rPr lang="el-GR" dirty="0" smtClean="0"/>
              <a:t>υπεύθυνο </a:t>
            </a:r>
            <a:r>
              <a:rPr lang="el-GR" dirty="0"/>
              <a:t>για τη διαχείριση των οικονομικών δραστηριοτήτων μιας εταιρείας</a:t>
            </a:r>
            <a:endParaRPr lang="en-GB" dirty="0" smtClean="0"/>
          </a:p>
          <a:p>
            <a:pPr lvl="1"/>
            <a:r>
              <a:rPr lang="el-GR" dirty="0"/>
              <a:t>τα καθήκοντά </a:t>
            </a:r>
            <a:r>
              <a:rPr lang="el-GR" dirty="0" smtClean="0"/>
              <a:t>του/της </a:t>
            </a:r>
            <a:r>
              <a:rPr lang="el-GR" dirty="0"/>
              <a:t>περιλαμβάνουν την παρακολούθηση της ταμειακής ροής και τον οικονομικό σχεδιασμό καθώς και την ανάλυση των οικονομικών πλεονεκτημάτων και των αδυναμιών της εταιρείας και την υποβολή διορθωτικών μέτρων</a:t>
            </a:r>
            <a:endParaRPr lang="en-GB" dirty="0"/>
          </a:p>
          <a:p>
            <a:pPr lvl="1"/>
            <a:r>
              <a:rPr lang="el-GR" dirty="0"/>
              <a:t>είναι </a:t>
            </a:r>
            <a:r>
              <a:rPr lang="el-GR" dirty="0" smtClean="0"/>
              <a:t>υπεύθυνος/η </a:t>
            </a:r>
            <a:r>
              <a:rPr lang="el-GR" dirty="0"/>
              <a:t>για τη διαχείριση των τμημάτων χρηματοπιστωτικής και λογιστικής και για την εξασφάλιση της </a:t>
            </a:r>
            <a:r>
              <a:rPr lang="el-GR" dirty="0" smtClean="0"/>
              <a:t>έγκυρης </a:t>
            </a:r>
            <a:r>
              <a:rPr lang="el-GR" dirty="0"/>
              <a:t>και έγκαιρης σύνταξης των οικονομικών εκθέσεων της εταιρείας</a:t>
            </a:r>
            <a:endParaRPr lang="en-GB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3000" u="sng" dirty="0"/>
              <a:t>Γενικός </a:t>
            </a:r>
            <a:r>
              <a:rPr lang="el-GR" sz="3000" u="sng" dirty="0" smtClean="0"/>
              <a:t>Διευθυντής</a:t>
            </a:r>
            <a:endParaRPr lang="sk-SK" sz="3000" u="sng" dirty="0"/>
          </a:p>
          <a:p>
            <a:pPr lvl="1"/>
            <a:r>
              <a:rPr lang="el-GR" dirty="0"/>
              <a:t>ο ανώτερος διευθυντής ο οποίος είναι υπεύθυνος για τη διαχείριση των καθημερινών εργασιών της εταιρείας και την αναφορά τους στον Διευθύνοντα Σύμβουλο (CEO)</a:t>
            </a:r>
            <a:endParaRPr lang="en-GB" dirty="0" smtClean="0"/>
          </a:p>
          <a:p>
            <a:pPr lvl="1"/>
            <a:r>
              <a:rPr lang="el-GR" dirty="0"/>
              <a:t>μια εταιρεία χρειάζεται έναν επικεφαλής λειτουργό (COO) επειδή ο Διευθύνων Σύμβουλος είναι συνήθως πολύ απασχολημένος για να παρακολουθεί τις ποσοστώσεις παραγωγής και άλλους παράγοντες σε καθημερινή βάση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l-GR" dirty="0"/>
              <a:t>Διευθυντής </a:t>
            </a:r>
            <a:r>
              <a:rPr lang="el-GR" dirty="0" smtClean="0"/>
              <a:t>πωλήσεων</a:t>
            </a:r>
            <a:endParaRPr lang="sk-SK" dirty="0"/>
          </a:p>
          <a:p>
            <a:pPr lvl="1"/>
            <a:r>
              <a:rPr lang="el-GR" dirty="0" smtClean="0"/>
              <a:t>Είναι υπεύθυνος για</a:t>
            </a:r>
            <a:r>
              <a:rPr lang="en-GB" dirty="0" smtClean="0"/>
              <a:t>:</a:t>
            </a:r>
            <a:endParaRPr lang="en-GB" dirty="0" smtClean="0"/>
          </a:p>
          <a:p>
            <a:pPr lvl="2"/>
            <a:r>
              <a:rPr lang="el-GR" dirty="0" smtClean="0"/>
              <a:t>Τις ανάγκες των πελατών</a:t>
            </a:r>
            <a:endParaRPr lang="en-GB" dirty="0" smtClean="0"/>
          </a:p>
          <a:p>
            <a:pPr lvl="2"/>
            <a:r>
              <a:rPr lang="el-GR" dirty="0" smtClean="0"/>
              <a:t>Την αναζήτηση νέων δυνητικών πελατών </a:t>
            </a:r>
            <a:r>
              <a:rPr lang="el-GR" dirty="0"/>
              <a:t>στην αγορά</a:t>
            </a:r>
            <a:endParaRPr lang="en-GB" dirty="0" smtClean="0"/>
          </a:p>
          <a:p>
            <a:pPr lvl="2"/>
            <a:r>
              <a:rPr lang="el-GR" dirty="0" smtClean="0"/>
              <a:t>Την δημιουργία ενός δικτύου </a:t>
            </a:r>
            <a:r>
              <a:rPr lang="el-GR" dirty="0"/>
              <a:t>επιχειρηματικών εταίρων</a:t>
            </a:r>
            <a:endParaRPr lang="en-GB" dirty="0" smtClean="0"/>
          </a:p>
          <a:p>
            <a:pPr lvl="2"/>
            <a:r>
              <a:rPr lang="el-GR" dirty="0" smtClean="0"/>
              <a:t>Την παρουσίαση χαρτοφυλακίου </a:t>
            </a:r>
            <a:r>
              <a:rPr lang="el-GR" dirty="0"/>
              <a:t>προϊόντων και υπηρεσιών</a:t>
            </a:r>
            <a:endParaRPr lang="en-GB" dirty="0" smtClean="0"/>
          </a:p>
          <a:p>
            <a:pPr lvl="2"/>
            <a:r>
              <a:rPr lang="el-GR" dirty="0" smtClean="0"/>
              <a:t>Την προετοιμασία του υπολογισμού </a:t>
            </a:r>
            <a:r>
              <a:rPr lang="el-GR" dirty="0"/>
              <a:t>των τιμών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3400" u="sng" dirty="0" smtClean="0"/>
              <a:t>Διευθυντής </a:t>
            </a:r>
            <a:r>
              <a:rPr lang="en-US" sz="3400" u="sng" dirty="0" smtClean="0"/>
              <a:t>marketing</a:t>
            </a:r>
            <a:endParaRPr lang="sk-SK" sz="3400" u="sng" dirty="0"/>
          </a:p>
          <a:p>
            <a:pPr lvl="1"/>
            <a:r>
              <a:rPr lang="el-GR" dirty="0"/>
              <a:t>διευθυντής υπεύθυνος για την εξωτερική επικοινωνία, συνεργάζεται με τις διαφημιστικές </a:t>
            </a:r>
            <a:r>
              <a:rPr lang="el-GR" dirty="0" smtClean="0"/>
              <a:t>εταιρίες και εταιρίες δημοσίων σχέσεων, </a:t>
            </a:r>
            <a:r>
              <a:rPr lang="el-GR" dirty="0"/>
              <a:t>τα μέσα </a:t>
            </a:r>
            <a:r>
              <a:rPr lang="el-GR" dirty="0" smtClean="0"/>
              <a:t>μαζικής ενημέρωσης </a:t>
            </a:r>
            <a:r>
              <a:rPr lang="el-GR" dirty="0" err="1" smtClean="0"/>
              <a:t>κ.λ.π</a:t>
            </a:r>
            <a:r>
              <a:rPr lang="el-GR" dirty="0" smtClean="0"/>
              <a:t>.</a:t>
            </a:r>
            <a:endParaRPr lang="en-GB" dirty="0" smtClean="0"/>
          </a:p>
          <a:p>
            <a:pPr lvl="1"/>
            <a:r>
              <a:rPr lang="el-GR" dirty="0"/>
              <a:t>εμπλέκεται στη διαδικασία προετοιμασίας, επεξεργασίας και υλοποίησης του διαφημιστικού </a:t>
            </a:r>
            <a:r>
              <a:rPr lang="el-GR" dirty="0" smtClean="0"/>
              <a:t>υλικού </a:t>
            </a:r>
            <a:r>
              <a:rPr lang="el-GR" dirty="0"/>
              <a:t>και άλλων δραστηριοτήτων μάρκετινγκ.</a:t>
            </a:r>
            <a:endParaRPr lang="en-GB" dirty="0" smtClean="0"/>
          </a:p>
          <a:p>
            <a:pPr lvl="1"/>
            <a:r>
              <a:rPr lang="el-GR" dirty="0"/>
              <a:t>εφαρμόζει </a:t>
            </a:r>
            <a:r>
              <a:rPr lang="el-GR" dirty="0" smtClean="0"/>
              <a:t>την στρατηγική επικοινωνίας και μέσων ενημέρωσης της εταιρείας.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342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Start up ομάδα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33</cp:revision>
  <dcterms:created xsi:type="dcterms:W3CDTF">2017-03-08T21:43:37Z</dcterms:created>
  <dcterms:modified xsi:type="dcterms:W3CDTF">2018-01-18T11:44:47Z</dcterms:modified>
</cp:coreProperties>
</file>